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29" r:id="rId1"/>
  </p:sldMasterIdLst>
  <p:notesMasterIdLst>
    <p:notesMasterId r:id="rId19"/>
  </p:notesMasterIdLst>
  <p:sldIdLst>
    <p:sldId id="256" r:id="rId2"/>
    <p:sldId id="257" r:id="rId3"/>
    <p:sldId id="280" r:id="rId4"/>
    <p:sldId id="258" r:id="rId5"/>
    <p:sldId id="259" r:id="rId6"/>
    <p:sldId id="260" r:id="rId7"/>
    <p:sldId id="261" r:id="rId8"/>
    <p:sldId id="262" r:id="rId9"/>
    <p:sldId id="263" r:id="rId10"/>
    <p:sldId id="281" r:id="rId11"/>
    <p:sldId id="286" r:id="rId12"/>
    <p:sldId id="282" r:id="rId13"/>
    <p:sldId id="283" r:id="rId14"/>
    <p:sldId id="284" r:id="rId15"/>
    <p:sldId id="285" r:id="rId16"/>
    <p:sldId id="264" r:id="rId17"/>
    <p:sldId id="278" r:id="rId18"/>
  </p:sldIdLst>
  <p:sldSz cx="12192000" cy="6858000"/>
  <p:notesSz cx="68580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E8E6"/>
    <a:srgbClr val="B5EB9F"/>
    <a:srgbClr val="A60A85"/>
    <a:srgbClr val="5EA3AA"/>
    <a:srgbClr val="FFCC99"/>
    <a:srgbClr val="FF0066"/>
    <a:srgbClr val="66FF33"/>
    <a:srgbClr val="F73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5CECD7-0873-420F-93E3-F57E093BD57D}" v="8" dt="2024-11-12T02:43:42.656"/>
    <p1510:client id="{9BD34080-B092-401D-97B9-B3C395B29FC3}" v="87" dt="2024-11-12T07:46:07.270"/>
  </p1510:revLst>
</p1510:revInfo>
</file>

<file path=ppt/tableStyles.xml><?xml version="1.0" encoding="utf-8"?>
<a:tblStyleLst xmlns:a="http://schemas.openxmlformats.org/drawingml/2006/main" def="{B352BF1D-0A13-436A-B95E-D2700EE34277}">
  <a:tblStyle styleId="{B352BF1D-0A13-436A-B95E-D2700EE3427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300" tIns="43650" rIns="87300" bIns="436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3025" y="0"/>
            <a:ext cx="29733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300" tIns="43650" rIns="87300" bIns="436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30200" y="696912"/>
            <a:ext cx="6199187" cy="34877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300" tIns="43650" rIns="87300" bIns="436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31262"/>
            <a:ext cx="29718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300" tIns="43650" rIns="87300" bIns="436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3025" y="8831262"/>
            <a:ext cx="29733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300" tIns="43650" rIns="87300" bIns="436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300" tIns="43650" rIns="87300" bIns="43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9188" cy="34877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9188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300" tIns="43650" rIns="87300" bIns="43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9188" cy="34877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300" tIns="43650" rIns="87300" bIns="43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9188" cy="34877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9188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9188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9188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9188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9188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9188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9188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54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2293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684596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099662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646455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813888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502218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56729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323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8232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432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435109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1012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94724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8341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1074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772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073896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582674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643843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348682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69082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811607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023766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9956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  <p:sldLayoutId id="2147483846" r:id="rId17"/>
    <p:sldLayoutId id="2147483847" r:id="rId18"/>
    <p:sldLayoutId id="2147483848" r:id="rId19"/>
    <p:sldLayoutId id="2147483849" r:id="rId20"/>
    <p:sldLayoutId id="2147483850" r:id="rId21"/>
    <p:sldLayoutId id="2147483851" r:id="rId22"/>
    <p:sldLayoutId id="2147483852" r:id="rId23"/>
    <p:sldLayoutId id="2147483853" r:id="rId2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ctrTitle" idx="4294967295"/>
          </p:nvPr>
        </p:nvSpPr>
        <p:spPr>
          <a:xfrm>
            <a:off x="786580" y="1747200"/>
            <a:ext cx="10356850" cy="1905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mbria"/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BLOOD BANK DONATION SYSTEM</a:t>
            </a:r>
            <a:br>
              <a:rPr lang="en-US" sz="3600" dirty="0">
                <a:solidFill>
                  <a:schemeClr val="accent5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CSA4309:INTERNET PROGRAMMING FOR WEB SERVICES</a:t>
            </a:r>
            <a:endParaRPr sz="3600" dirty="0">
              <a:solidFill>
                <a:schemeClr val="accent3">
                  <a:lumMod val="60000"/>
                  <a:lumOff val="4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4294967295"/>
          </p:nvPr>
        </p:nvSpPr>
        <p:spPr>
          <a:xfrm>
            <a:off x="786580" y="3814185"/>
            <a:ext cx="4706938" cy="28194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33CC"/>
              </a:buClr>
              <a:buSzPts val="1700"/>
              <a:buNone/>
            </a:pPr>
            <a:r>
              <a:rPr lang="en-US" sz="2000" b="1" i="0" u="none" dirty="0">
                <a:solidFill>
                  <a:srgbClr val="741B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</a:t>
            </a:r>
            <a:r>
              <a:rPr lang="en-US" sz="2000" b="1" dirty="0">
                <a:solidFill>
                  <a:srgbClr val="741B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</a:t>
            </a:r>
            <a:endParaRPr sz="2000" b="1" dirty="0">
              <a:solidFill>
                <a:srgbClr val="741B4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700"/>
              <a:buNone/>
            </a:pPr>
            <a:r>
              <a:rPr lang="en-US" sz="2000" b="1" i="0" u="none" dirty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000" b="1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Jayasakthi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Velmurugan K</a:t>
            </a: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700"/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 Deep Learning</a:t>
            </a: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700"/>
              <a:buNone/>
            </a:pPr>
            <a:endParaRPr lang="en-US" sz="2000" b="1" dirty="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2000" b="1" dirty="0">
                <a:solidFill>
                  <a:srgbClr val="A60A8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Saveetha School of Engineering, </a:t>
            </a:r>
            <a:endParaRPr sz="2000" b="1" dirty="0">
              <a:solidFill>
                <a:srgbClr val="A60A8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2000" b="1" i="0" u="none" dirty="0">
                <a:solidFill>
                  <a:srgbClr val="A60A8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SIMATS</a:t>
            </a:r>
            <a:endParaRPr sz="2000" b="1" dirty="0">
              <a:solidFill>
                <a:srgbClr val="A60A8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" name="Google Shape;51;p5"/>
          <p:cNvPicPr preferRelativeResize="0"/>
          <p:nvPr/>
        </p:nvPicPr>
        <p:blipFill rotWithShape="1">
          <a:blip r:embed="rId3">
            <a:alphaModFix/>
          </a:blip>
          <a:srcRect l="8239" r="8204"/>
          <a:stretch/>
        </p:blipFill>
        <p:spPr>
          <a:xfrm>
            <a:off x="917200" y="188275"/>
            <a:ext cx="10357599" cy="15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"/>
          <p:cNvSpPr txBox="1"/>
          <p:nvPr/>
        </p:nvSpPr>
        <p:spPr>
          <a:xfrm>
            <a:off x="6239591" y="3775157"/>
            <a:ext cx="4903839" cy="28191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Times New Roman"/>
              <a:buNone/>
            </a:pPr>
            <a:r>
              <a:rPr lang="en-US" sz="2000" b="1" dirty="0">
                <a:solidFill>
                  <a:schemeClr val="tx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Presented By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Times New Roman"/>
              <a:buNone/>
            </a:pPr>
            <a:r>
              <a:rPr lang="en-US" sz="2000" b="1" i="0" u="none" strike="noStrike" cap="none" dirty="0">
                <a:solidFill>
                  <a:srgbClr val="5EA3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Narendra Kumar Reddy</a:t>
            </a:r>
            <a:r>
              <a:rPr lang="en-US" sz="2000" b="1" i="0" u="none" strike="noStrike" cap="none" dirty="0">
                <a:solidFill>
                  <a:schemeClr val="accent5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US" sz="20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92211960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SzPts val="1800"/>
            </a:pPr>
            <a:r>
              <a:rPr lang="en-US" sz="2000" b="1" dirty="0">
                <a:solidFill>
                  <a:srgbClr val="5EA3AA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P. Bhanu Muralidhar Reddy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192211961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Times New Roman"/>
              <a:buNone/>
            </a:pPr>
            <a:r>
              <a:rPr lang="en-US" sz="2000" b="1" dirty="0">
                <a:solidFill>
                  <a:srgbClr val="5EA3AA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S. Harshavardhan Reddy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US" sz="20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92210309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Times New Roman"/>
              <a:buNone/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Saveetha School of Engineering,</a:t>
            </a:r>
            <a:endParaRPr sz="2000" b="1" dirty="0">
              <a:solidFill>
                <a:schemeClr val="accent4">
                  <a:lumMod val="7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Times New Roman"/>
              <a:buNone/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SIMATS</a:t>
            </a:r>
            <a:endParaRPr sz="2000" b="1" dirty="0">
              <a:solidFill>
                <a:schemeClr val="accent4">
                  <a:lumMod val="7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F1FAA-53DE-7FED-9B0A-D98ECF9B4E41}"/>
              </a:ext>
            </a:extLst>
          </p:cNvPr>
          <p:cNvSpPr txBox="1"/>
          <p:nvPr/>
        </p:nvSpPr>
        <p:spPr>
          <a:xfrm>
            <a:off x="5619135" y="297917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35584-7E30-A8B6-45E3-D329768D3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97" y="786581"/>
            <a:ext cx="11218606" cy="5793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CDE7B-931C-2A4C-8625-0707B3EA330F}"/>
              </a:ext>
            </a:extLst>
          </p:cNvPr>
          <p:cNvSpPr txBox="1"/>
          <p:nvPr/>
        </p:nvSpPr>
        <p:spPr>
          <a:xfrm>
            <a:off x="727587" y="235974"/>
            <a:ext cx="5073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Home Page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240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3B31EE-C7F9-7239-51B9-E6BA06E16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1" y="579653"/>
            <a:ext cx="11444749" cy="60468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07D306-BF2E-1B60-50FF-57CDAFA43B7D}"/>
              </a:ext>
            </a:extLst>
          </p:cNvPr>
          <p:cNvSpPr txBox="1"/>
          <p:nvPr/>
        </p:nvSpPr>
        <p:spPr>
          <a:xfrm>
            <a:off x="530941" y="0"/>
            <a:ext cx="3893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About page</a:t>
            </a:r>
          </a:p>
        </p:txBody>
      </p:sp>
    </p:spTree>
    <p:extLst>
      <p:ext uri="{BB962C8B-B14F-4D97-AF65-F5344CB8AC3E}">
        <p14:creationId xmlns:p14="http://schemas.microsoft.com/office/powerpoint/2010/main" val="415210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60880C-1D6F-6EAC-3614-421191786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19" y="737419"/>
            <a:ext cx="11316930" cy="57715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380A3B-C569-6540-34F1-380416BC1675}"/>
              </a:ext>
            </a:extLst>
          </p:cNvPr>
          <p:cNvSpPr txBox="1"/>
          <p:nvPr/>
        </p:nvSpPr>
        <p:spPr>
          <a:xfrm>
            <a:off x="432619" y="118212"/>
            <a:ext cx="5073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Login Page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370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9CDCF5-BC6D-3A4A-A696-CD93FA535898}"/>
              </a:ext>
            </a:extLst>
          </p:cNvPr>
          <p:cNvSpPr txBox="1"/>
          <p:nvPr/>
        </p:nvSpPr>
        <p:spPr>
          <a:xfrm>
            <a:off x="540774" y="98323"/>
            <a:ext cx="5073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Sign-up Page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08801-7146-A6CB-9903-00763B7E3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4" y="717755"/>
            <a:ext cx="10913807" cy="585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081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5F775-A007-B987-30E9-C5475FFC8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6" y="658761"/>
            <a:ext cx="11346424" cy="5850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402A0-E3A2-BB17-423D-C8A9041B844F}"/>
              </a:ext>
            </a:extLst>
          </p:cNvPr>
          <p:cNvSpPr txBox="1"/>
          <p:nvPr/>
        </p:nvSpPr>
        <p:spPr>
          <a:xfrm>
            <a:off x="452285" y="118212"/>
            <a:ext cx="5073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Account Created Successfully Page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86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699811-4EB4-56E5-12C5-A582079BB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2" y="579877"/>
            <a:ext cx="11307098" cy="59290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17BF44-725C-129B-D6C1-612D6267AD85}"/>
              </a:ext>
            </a:extLst>
          </p:cNvPr>
          <p:cNvSpPr txBox="1"/>
          <p:nvPr/>
        </p:nvSpPr>
        <p:spPr>
          <a:xfrm>
            <a:off x="393290" y="118212"/>
            <a:ext cx="5073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Successfully Login Page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73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04222" y="642641"/>
            <a:ext cx="6355556" cy="1129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416"/>
              </a:lnSpc>
            </a:pPr>
            <a:r>
              <a:rPr lang="en-US" sz="3542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Conclusion &amp; Future Enhancements</a:t>
            </a:r>
            <a:endParaRPr lang="en-US" sz="3542" dirty="0"/>
          </a:p>
        </p:txBody>
      </p:sp>
      <p:sp>
        <p:nvSpPr>
          <p:cNvPr id="4" name="Text 1"/>
          <p:cNvSpPr/>
          <p:nvPr/>
        </p:nvSpPr>
        <p:spPr>
          <a:xfrm>
            <a:off x="5204222" y="2042716"/>
            <a:ext cx="6355556" cy="578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proposed blood bank system offers a comprehensive solution to improve blood management, enhance efficiency, and ensure blood safety.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5204222" y="3027164"/>
            <a:ext cx="406400" cy="406400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345311" y="3094832"/>
            <a:ext cx="124123" cy="270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25"/>
              </a:lnSpc>
            </a:pPr>
            <a:r>
              <a:rPr lang="en-US" sz="2125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125" dirty="0"/>
          </a:p>
        </p:txBody>
      </p:sp>
      <p:sp>
        <p:nvSpPr>
          <p:cNvPr id="7" name="Text 4"/>
          <p:cNvSpPr/>
          <p:nvPr/>
        </p:nvSpPr>
        <p:spPr>
          <a:xfrm>
            <a:off x="5791201" y="3027164"/>
            <a:ext cx="2258219" cy="282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Integration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791200" y="3417788"/>
            <a:ext cx="2500511" cy="11560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Integration with hospital information systems to streamline blood ordering and transfusion processes.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8472289" y="3027164"/>
            <a:ext cx="406400" cy="406400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593535" y="3094832"/>
            <a:ext cx="163909" cy="270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25"/>
              </a:lnSpc>
            </a:pPr>
            <a:r>
              <a:rPr lang="en-US" sz="2125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125" dirty="0"/>
          </a:p>
        </p:txBody>
      </p:sp>
      <p:sp>
        <p:nvSpPr>
          <p:cNvPr id="11" name="Text 8"/>
          <p:cNvSpPr/>
          <p:nvPr/>
        </p:nvSpPr>
        <p:spPr>
          <a:xfrm>
            <a:off x="9059268" y="3027164"/>
            <a:ext cx="2272208" cy="282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Mobile Applications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059268" y="3417789"/>
            <a:ext cx="2500511" cy="144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Development of mobile applications for donors and hospital staff to facilitate blood donation and management.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5204222" y="5246688"/>
            <a:ext cx="406400" cy="406400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330726" y="5314355"/>
            <a:ext cx="153393" cy="270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25"/>
              </a:lnSpc>
            </a:pPr>
            <a:r>
              <a:rPr lang="en-US" sz="2125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125" dirty="0"/>
          </a:p>
        </p:txBody>
      </p:sp>
      <p:sp>
        <p:nvSpPr>
          <p:cNvPr id="15" name="Text 12"/>
          <p:cNvSpPr/>
          <p:nvPr/>
        </p:nvSpPr>
        <p:spPr>
          <a:xfrm>
            <a:off x="5791201" y="5246688"/>
            <a:ext cx="2594074" cy="282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AI &amp; Machine Learning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5791200" y="5637312"/>
            <a:ext cx="5768578" cy="578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Implementation of AI-powered algorithms to predict blood demand and optimize inventory management.</a:t>
            </a:r>
            <a:endParaRPr 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1F4533-4A43-3FD7-F69F-A3D4F0D0329F}"/>
              </a:ext>
            </a:extLst>
          </p:cNvPr>
          <p:cNvSpPr txBox="1"/>
          <p:nvPr/>
        </p:nvSpPr>
        <p:spPr>
          <a:xfrm>
            <a:off x="10482147" y="6411951"/>
            <a:ext cx="1635512" cy="27193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IN" sz="1167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" name="Google Shape;2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68" y="393291"/>
            <a:ext cx="11562735" cy="6066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7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Google Shape;58;p6"/>
          <p:cNvGraphicFramePr/>
          <p:nvPr>
            <p:extLst>
              <p:ext uri="{D42A27DB-BD31-4B8C-83A1-F6EECF244321}">
                <p14:modId xmlns:p14="http://schemas.microsoft.com/office/powerpoint/2010/main" val="316442810"/>
              </p:ext>
            </p:extLst>
          </p:nvPr>
        </p:nvGraphicFramePr>
        <p:xfrm>
          <a:off x="32162" y="1106575"/>
          <a:ext cx="12127675" cy="5497425"/>
        </p:xfrm>
        <a:graphic>
          <a:graphicData uri="http://schemas.openxmlformats.org/drawingml/2006/table">
            <a:tbl>
              <a:tblPr>
                <a:noFill/>
                <a:tableStyleId>{B352BF1D-0A13-436A-B95E-D2700EE34277}</a:tableStyleId>
              </a:tblPr>
              <a:tblGrid>
                <a:gridCol w="189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2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030A0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 b="1" i="0" u="none" strike="noStrike" cap="none" dirty="0">
                          <a:solidFill>
                            <a:srgbClr val="7030A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S. No</a:t>
                      </a:r>
                      <a:r>
                        <a:rPr lang="en-US" sz="3200" b="1" u="none" strike="noStrike" cap="none" dirty="0">
                          <a:solidFill>
                            <a:srgbClr val="7030A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030A0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 b="1" i="0" u="none" strike="noStrike" cap="none" dirty="0">
                          <a:solidFill>
                            <a:srgbClr val="7030A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Content</a:t>
                      </a: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INTRODUCTION</a:t>
                      </a: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OBJECTIVES</a:t>
                      </a:r>
                      <a:endParaRPr sz="24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4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EXISTING SYSTEM &amp; DRAWBACKS</a:t>
                      </a:r>
                      <a:endParaRPr sz="24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PROPOSE SYSTEM</a:t>
                      </a:r>
                      <a:endParaRPr sz="24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6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6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BLOCK DIAGRAM</a:t>
                      </a: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6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TECHNIQUES USED</a:t>
                      </a:r>
                      <a:endParaRPr sz="26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6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MODULES</a:t>
                      </a:r>
                      <a:endParaRPr sz="26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6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CONCLUSION &amp; FUTURE ENHANCEMENTS </a:t>
                      </a:r>
                      <a:endParaRPr sz="26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26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REFERENCES</a:t>
                      </a:r>
                      <a:endParaRPr sz="26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9" name="Google Shape;59;p6"/>
          <p:cNvSpPr txBox="1"/>
          <p:nvPr/>
        </p:nvSpPr>
        <p:spPr>
          <a:xfrm>
            <a:off x="2581097" y="384085"/>
            <a:ext cx="602950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21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</a:t>
            </a: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CONTENTS</a:t>
            </a:r>
            <a:endParaRPr sz="1400" b="1" i="0" u="none" strike="noStrike" cap="none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1" name="Google Shape;61;p6"/>
          <p:cNvSpPr txBox="1"/>
          <p:nvPr/>
        </p:nvSpPr>
        <p:spPr>
          <a:xfrm>
            <a:off x="0" y="0"/>
            <a:ext cx="12192000" cy="254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6"/>
          <p:cNvSpPr txBox="1"/>
          <p:nvPr/>
        </p:nvSpPr>
        <p:spPr>
          <a:xfrm rot="10800000" flipH="1">
            <a:off x="0" y="6680200"/>
            <a:ext cx="12192000" cy="223837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6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787400"/>
            <a:ext cx="779463" cy="3651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mtClean="0"/>
              <a:t>2</a:t>
            </a:fld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68826"/>
            <a:ext cx="4572000" cy="67891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3109" y="856556"/>
            <a:ext cx="4165203" cy="520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83"/>
              </a:lnSpc>
            </a:pPr>
            <a:r>
              <a:rPr lang="en-US" sz="3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Introduction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83109" y="1626989"/>
            <a:ext cx="6453783" cy="533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8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Blood banks play a vital role in healthcare by ensuring a safe and readily available supply of blood for patients in need.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583109" y="2534841"/>
            <a:ext cx="374848" cy="374848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13284" y="2597249"/>
            <a:ext cx="114498" cy="249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r>
              <a:rPr lang="en-US" sz="1958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1958" dirty="0"/>
          </a:p>
        </p:txBody>
      </p:sp>
      <p:sp>
        <p:nvSpPr>
          <p:cNvPr id="7" name="Text 4"/>
          <p:cNvSpPr/>
          <p:nvPr/>
        </p:nvSpPr>
        <p:spPr>
          <a:xfrm>
            <a:off x="1124545" y="2534841"/>
            <a:ext cx="2082602" cy="260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Blood Safety</a:t>
            </a:r>
            <a:endParaRPr lang="en-US" sz="1625" dirty="0"/>
          </a:p>
        </p:txBody>
      </p:sp>
      <p:sp>
        <p:nvSpPr>
          <p:cNvPr id="8" name="Text 5"/>
          <p:cNvSpPr/>
          <p:nvPr/>
        </p:nvSpPr>
        <p:spPr>
          <a:xfrm>
            <a:off x="1124545" y="2895005"/>
            <a:ext cx="2602210" cy="1066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Blood banks must maintain strict quality control and safety standards throughout the entire blood management process.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3893344" y="2534841"/>
            <a:ext cx="374848" cy="374848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005164" y="2597249"/>
            <a:ext cx="151209" cy="249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r>
              <a:rPr lang="en-US" sz="1958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1958" dirty="0"/>
          </a:p>
        </p:txBody>
      </p:sp>
      <p:sp>
        <p:nvSpPr>
          <p:cNvPr id="11" name="Text 8"/>
          <p:cNvSpPr/>
          <p:nvPr/>
        </p:nvSpPr>
        <p:spPr>
          <a:xfrm>
            <a:off x="4434781" y="2534841"/>
            <a:ext cx="2602210" cy="520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Supply Chain Management</a:t>
            </a:r>
            <a:endParaRPr lang="en-US" sz="1625" dirty="0"/>
          </a:p>
        </p:txBody>
      </p:sp>
      <p:sp>
        <p:nvSpPr>
          <p:cNvPr id="12" name="Text 9"/>
          <p:cNvSpPr/>
          <p:nvPr/>
        </p:nvSpPr>
        <p:spPr>
          <a:xfrm>
            <a:off x="4434781" y="3155256"/>
            <a:ext cx="2602210" cy="1066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 blood collection, storage, and distribution are essential to meet the diverse needs of hospitals and patients.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583109" y="4575274"/>
            <a:ext cx="374848" cy="374848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99790" y="4637682"/>
            <a:ext cx="141486" cy="249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r>
              <a:rPr lang="en-US" sz="1958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1958" dirty="0"/>
          </a:p>
        </p:txBody>
      </p:sp>
      <p:sp>
        <p:nvSpPr>
          <p:cNvPr id="15" name="Text 12"/>
          <p:cNvSpPr/>
          <p:nvPr/>
        </p:nvSpPr>
        <p:spPr>
          <a:xfrm>
            <a:off x="1124545" y="4575275"/>
            <a:ext cx="2094607" cy="260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Donor Management</a:t>
            </a:r>
            <a:endParaRPr lang="en-US" sz="1625" dirty="0"/>
          </a:p>
        </p:txBody>
      </p:sp>
      <p:sp>
        <p:nvSpPr>
          <p:cNvPr id="16" name="Text 13"/>
          <p:cNvSpPr/>
          <p:nvPr/>
        </p:nvSpPr>
        <p:spPr>
          <a:xfrm>
            <a:off x="1124545" y="4935438"/>
            <a:ext cx="2602210" cy="799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Effective donor recruitment and retention are crucial for ensuring a steady supply of blood.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3893344" y="4575274"/>
            <a:ext cx="374848" cy="374848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3998120" y="4637682"/>
            <a:ext cx="165199" cy="249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r>
              <a:rPr lang="en-US" sz="1958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1958" dirty="0"/>
          </a:p>
        </p:txBody>
      </p:sp>
      <p:sp>
        <p:nvSpPr>
          <p:cNvPr id="19" name="Text 16"/>
          <p:cNvSpPr/>
          <p:nvPr/>
        </p:nvSpPr>
        <p:spPr>
          <a:xfrm>
            <a:off x="4434781" y="4575275"/>
            <a:ext cx="2470051" cy="260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Inventory Management</a:t>
            </a:r>
            <a:endParaRPr lang="en-US" sz="1625" dirty="0"/>
          </a:p>
        </p:txBody>
      </p:sp>
      <p:sp>
        <p:nvSpPr>
          <p:cNvPr id="20" name="Text 17"/>
          <p:cNvSpPr/>
          <p:nvPr/>
        </p:nvSpPr>
        <p:spPr>
          <a:xfrm>
            <a:off x="4434781" y="4935438"/>
            <a:ext cx="2602210" cy="1066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Accurate tracking and management of blood inventory is essential for optimal utilization and minimizing waste.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975619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Objectives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1944291"/>
            <a:ext cx="1086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primary aim is to develop a modern and robust blood bank system that streamlines operations and enhances blood management efficiency.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61492" y="295076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Objectives</a:t>
            </a:r>
            <a:endParaRPr lang="en-US" sz="1833" dirty="0"/>
          </a:p>
        </p:txBody>
      </p:sp>
      <p:sp>
        <p:nvSpPr>
          <p:cNvPr id="5" name="Text 3"/>
          <p:cNvSpPr/>
          <p:nvPr/>
        </p:nvSpPr>
        <p:spPr>
          <a:xfrm>
            <a:off x="661492" y="3435053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Font typeface="+mj-lt"/>
              <a:buAutoNum type="arabicPeriod"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 blood donation and inventory management processes.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61492" y="4105970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Font typeface="+mj-lt"/>
              <a:buAutoNum type="arabicPeriod" startAt="2"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 donor management and recruitment.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61492" y="4474469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Font typeface="+mj-lt"/>
              <a:buAutoNum type="arabicPeriod" startAt="3"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blood safety and quality control.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61492" y="4842967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Font typeface="+mj-lt"/>
              <a:buAutoNum type="arabicPeriod" startAt="4"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Streamline blood distribution and logistics.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61492" y="5211465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Font typeface="+mj-lt"/>
              <a:buAutoNum type="arabicPeriod" startAt="5"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real-time data analytics for informed decision-making.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332935" y="2950766"/>
            <a:ext cx="160169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Benefits</a:t>
            </a:r>
            <a:endParaRPr lang="en-US" sz="1833" dirty="0"/>
          </a:p>
        </p:txBody>
      </p:sp>
      <p:sp>
        <p:nvSpPr>
          <p:cNvPr id="11" name="Text 9"/>
          <p:cNvSpPr/>
          <p:nvPr/>
        </p:nvSpPr>
        <p:spPr>
          <a:xfrm>
            <a:off x="6332935" y="3435053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Increased efficiency and reduced operational costs.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6332935" y="3803551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Improved blood safety and patient care.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6332935" y="4172050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Enhanced donor satisfaction.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6332935" y="4540548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Better data insights for informed decision-making.</a:t>
            </a:r>
            <a:endParaRPr lang="en-US" sz="15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3FBF3-F09D-2132-A322-2B4349FDA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297" y="4842967"/>
            <a:ext cx="5761703" cy="201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92217" y="626765"/>
            <a:ext cx="6379568" cy="1107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33"/>
              </a:lnSpc>
            </a:pPr>
            <a:r>
              <a:rPr lang="en-US" sz="3458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Existing System &amp; Drawbacks</a:t>
            </a:r>
            <a:endParaRPr lang="en-US" sz="3458" dirty="0"/>
          </a:p>
        </p:txBody>
      </p:sp>
      <p:sp>
        <p:nvSpPr>
          <p:cNvPr id="4" name="Text 1"/>
          <p:cNvSpPr/>
          <p:nvPr/>
        </p:nvSpPr>
        <p:spPr>
          <a:xfrm>
            <a:off x="5192217" y="2000052"/>
            <a:ext cx="6379568" cy="566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Many blood banks rely on outdated manual systems that are prone to errors, inefficiencies, and limited data analysis capabilities.</a:t>
            </a:r>
            <a:endParaRPr lang="en-US" sz="1375" dirty="0"/>
          </a:p>
        </p:txBody>
      </p:sp>
      <p:sp>
        <p:nvSpPr>
          <p:cNvPr id="5" name="Shape 2"/>
          <p:cNvSpPr/>
          <p:nvPr/>
        </p:nvSpPr>
        <p:spPr>
          <a:xfrm>
            <a:off x="5192217" y="2766319"/>
            <a:ext cx="6379568" cy="3464818"/>
          </a:xfrm>
          <a:prstGeom prst="roundRect">
            <a:avLst>
              <a:gd name="adj" fmla="val 214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198567" y="2772669"/>
            <a:ext cx="6366868" cy="5086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5375771" y="2885282"/>
            <a:ext cx="2825849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Drawbacks</a:t>
            </a:r>
            <a:endParaRPr lang="en-US" sz="1375" dirty="0"/>
          </a:p>
        </p:txBody>
      </p:sp>
      <p:sp>
        <p:nvSpPr>
          <p:cNvPr id="8" name="Text 5"/>
          <p:cNvSpPr/>
          <p:nvPr/>
        </p:nvSpPr>
        <p:spPr>
          <a:xfrm>
            <a:off x="8562381" y="2885282"/>
            <a:ext cx="2825849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Impact</a:t>
            </a:r>
            <a:endParaRPr lang="en-US" sz="1375" dirty="0"/>
          </a:p>
        </p:txBody>
      </p:sp>
      <p:sp>
        <p:nvSpPr>
          <p:cNvPr id="9" name="Shape 6"/>
          <p:cNvSpPr/>
          <p:nvPr/>
        </p:nvSpPr>
        <p:spPr>
          <a:xfrm>
            <a:off x="5198567" y="3281363"/>
            <a:ext cx="6366868" cy="7921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5375771" y="3393976"/>
            <a:ext cx="2825849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record keeping</a:t>
            </a:r>
            <a:endParaRPr lang="en-US" sz="1375" dirty="0"/>
          </a:p>
        </p:txBody>
      </p:sp>
      <p:sp>
        <p:nvSpPr>
          <p:cNvPr id="11" name="Text 8"/>
          <p:cNvSpPr/>
          <p:nvPr/>
        </p:nvSpPr>
        <p:spPr>
          <a:xfrm>
            <a:off x="8562381" y="3393976"/>
            <a:ext cx="2825849" cy="566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Errors, inconsistencies, and difficulty in accessing data.</a:t>
            </a:r>
            <a:endParaRPr lang="en-US" sz="1375" dirty="0"/>
          </a:p>
        </p:txBody>
      </p:sp>
      <p:sp>
        <p:nvSpPr>
          <p:cNvPr id="12" name="Shape 9"/>
          <p:cNvSpPr/>
          <p:nvPr/>
        </p:nvSpPr>
        <p:spPr>
          <a:xfrm>
            <a:off x="5198567" y="4073525"/>
            <a:ext cx="6366868" cy="7921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5375771" y="4186139"/>
            <a:ext cx="2825849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Paper-based processes</a:t>
            </a:r>
            <a:endParaRPr lang="en-US" sz="1375" dirty="0"/>
          </a:p>
        </p:txBody>
      </p:sp>
      <p:sp>
        <p:nvSpPr>
          <p:cNvPr id="14" name="Text 11"/>
          <p:cNvSpPr/>
          <p:nvPr/>
        </p:nvSpPr>
        <p:spPr>
          <a:xfrm>
            <a:off x="8562381" y="4186139"/>
            <a:ext cx="2825849" cy="566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Time-consuming, prone to loss or damage, and inefficient workflow.</a:t>
            </a:r>
            <a:endParaRPr lang="en-US" sz="1375" dirty="0"/>
          </a:p>
        </p:txBody>
      </p:sp>
      <p:sp>
        <p:nvSpPr>
          <p:cNvPr id="15" name="Shape 12"/>
          <p:cNvSpPr/>
          <p:nvPr/>
        </p:nvSpPr>
        <p:spPr>
          <a:xfrm>
            <a:off x="5198567" y="4865688"/>
            <a:ext cx="6366868" cy="13590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5375771" y="4978301"/>
            <a:ext cx="2825849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Limited data analysis</a:t>
            </a:r>
            <a:endParaRPr lang="en-US" sz="1375" dirty="0"/>
          </a:p>
        </p:txBody>
      </p:sp>
      <p:sp>
        <p:nvSpPr>
          <p:cNvPr id="17" name="Text 14"/>
          <p:cNvSpPr/>
          <p:nvPr/>
        </p:nvSpPr>
        <p:spPr>
          <a:xfrm>
            <a:off x="8562381" y="4978301"/>
            <a:ext cx="2825849" cy="1133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Inability to gain insights into blood supply trends, donor behavior, and operational efficiency.</a:t>
            </a:r>
            <a:endParaRPr lang="en-US" sz="1375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0BAF4F-46A2-889D-A270-9D0AC3A9DF31}"/>
              </a:ext>
            </a:extLst>
          </p:cNvPr>
          <p:cNvSpPr txBox="1"/>
          <p:nvPr/>
        </p:nvSpPr>
        <p:spPr>
          <a:xfrm>
            <a:off x="10714720" y="6485529"/>
            <a:ext cx="1477280" cy="28337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66" y="634107"/>
            <a:ext cx="4476849" cy="559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75"/>
              </a:lnSpc>
            </a:pPr>
            <a:r>
              <a:rPr lang="en-US" sz="3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Propose System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6665" y="1193700"/>
            <a:ext cx="6366669" cy="859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proposed system leverages advanced technologies to address the shortcomings of the existing system and improve overall blood bank operations.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26666" y="2523332"/>
            <a:ext cx="3093839" cy="2190552"/>
          </a:xfrm>
          <a:prstGeom prst="roundRect">
            <a:avLst>
              <a:gd name="adj" fmla="val 343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12007" y="2708672"/>
            <a:ext cx="2360613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Centralized Database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12007" y="3095823"/>
            <a:ext cx="2723158" cy="1146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secure and centralized database will store all blood-related information, ensuring data integrity and accessibility.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3899496" y="2523332"/>
            <a:ext cx="3093839" cy="2190552"/>
          </a:xfrm>
          <a:prstGeom prst="roundRect">
            <a:avLst>
              <a:gd name="adj" fmla="val 343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084836" y="2708672"/>
            <a:ext cx="239851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Automated Processes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084837" y="2987131"/>
            <a:ext cx="2723158" cy="1611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Automating tasks like blood donation registration, inventory management, and blood component separation will improve efficiency and accuracy.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26666" y="4892873"/>
            <a:ext cx="6366669" cy="1330920"/>
          </a:xfrm>
          <a:prstGeom prst="roundRect">
            <a:avLst>
              <a:gd name="adj" fmla="val 565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12007" y="5078214"/>
            <a:ext cx="228629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Real-Time Tracking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12007" y="5465366"/>
            <a:ext cx="5995988" cy="573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tracking of blood units, from collection to distribution, provides transparency and enables timely decision-making.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6632" y="406996"/>
            <a:ext cx="3690243" cy="461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25"/>
              </a:lnSpc>
            </a:pPr>
            <a:r>
              <a:rPr lang="en-US" sz="2875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Block Diagram</a:t>
            </a:r>
            <a:endParaRPr lang="en-US" sz="2875" dirty="0"/>
          </a:p>
        </p:txBody>
      </p:sp>
      <p:sp>
        <p:nvSpPr>
          <p:cNvPr id="4" name="Text 1"/>
          <p:cNvSpPr/>
          <p:nvPr/>
        </p:nvSpPr>
        <p:spPr>
          <a:xfrm>
            <a:off x="516632" y="951404"/>
            <a:ext cx="6586736" cy="472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proposed system consists of several interconnected modules, each performing specific functions to ensure efficient blood management.</a:t>
            </a:r>
            <a:endParaRPr lang="en-US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2" y="1727795"/>
            <a:ext cx="737989" cy="118080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75979" y="1875334"/>
            <a:ext cx="1855986" cy="230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17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Donor Management</a:t>
            </a:r>
            <a:endParaRPr lang="en-US" sz="1417" dirty="0"/>
          </a:p>
        </p:txBody>
      </p:sp>
      <p:sp>
        <p:nvSpPr>
          <p:cNvPr id="7" name="Text 3"/>
          <p:cNvSpPr/>
          <p:nvPr/>
        </p:nvSpPr>
        <p:spPr>
          <a:xfrm>
            <a:off x="1475978" y="2194520"/>
            <a:ext cx="5627390" cy="472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Captures donor information, manages appointments, and tracks donation history.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32" y="2908598"/>
            <a:ext cx="737989" cy="118080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75978" y="3056136"/>
            <a:ext cx="2188667" cy="230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17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Inventory Management</a:t>
            </a:r>
            <a:endParaRPr lang="en-US" sz="1417" dirty="0"/>
          </a:p>
        </p:txBody>
      </p:sp>
      <p:sp>
        <p:nvSpPr>
          <p:cNvPr id="10" name="Text 5"/>
          <p:cNvSpPr/>
          <p:nvPr/>
        </p:nvSpPr>
        <p:spPr>
          <a:xfrm>
            <a:off x="1475978" y="3451125"/>
            <a:ext cx="5627390" cy="23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5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Tracks blood units, components, and their availability</a:t>
            </a:r>
            <a:br>
              <a:rPr lang="en-US" sz="15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5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distribution.</a:t>
            </a: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1833"/>
              </a:lnSpc>
            </a:pP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32" y="4089400"/>
            <a:ext cx="737989" cy="118080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75978" y="4236939"/>
            <a:ext cx="1845072" cy="230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17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Blood Testing</a:t>
            </a:r>
            <a:endParaRPr lang="en-US" sz="1417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632" y="5270203"/>
            <a:ext cx="737989" cy="118080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475979" y="5417741"/>
            <a:ext cx="2410818" cy="230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17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Distribution and Logistics</a:t>
            </a:r>
            <a:endParaRPr lang="en-US" sz="1417" dirty="0"/>
          </a:p>
        </p:txBody>
      </p:sp>
      <p:sp>
        <p:nvSpPr>
          <p:cNvPr id="16" name="Text 9"/>
          <p:cNvSpPr/>
          <p:nvPr/>
        </p:nvSpPr>
        <p:spPr>
          <a:xfrm>
            <a:off x="1475978" y="5736927"/>
            <a:ext cx="5627390" cy="472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Handles blood requests, prioritizes distribution based on urgency, and manages transportation.</a:t>
            </a:r>
            <a:endParaRPr 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C68373-4632-2E9B-6B1F-136E19A64431}"/>
              </a:ext>
            </a:extLst>
          </p:cNvPr>
          <p:cNvSpPr txBox="1"/>
          <p:nvPr/>
        </p:nvSpPr>
        <p:spPr>
          <a:xfrm>
            <a:off x="1354860" y="4556124"/>
            <a:ext cx="5471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Manages blood testing procedures, recording results and ensuring blood safety.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373" y="472282"/>
            <a:ext cx="4288731" cy="536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08"/>
              </a:lnSpc>
            </a:pPr>
            <a:r>
              <a:rPr lang="en-US" sz="3375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Techniques Used</a:t>
            </a:r>
            <a:endParaRPr lang="en-US" sz="3375" dirty="0"/>
          </a:p>
        </p:txBody>
      </p:sp>
      <p:sp>
        <p:nvSpPr>
          <p:cNvPr id="4" name="Text 1"/>
          <p:cNvSpPr/>
          <p:nvPr/>
        </p:nvSpPr>
        <p:spPr>
          <a:xfrm>
            <a:off x="600373" y="1146251"/>
            <a:ext cx="6419255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development of the system utilizes modern technologies and best practices to ensure its effectiveness and robustness.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60933" y="1949475"/>
            <a:ext cx="1611886" cy="19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403C4E"/>
                </a:solidFill>
                <a:latin typeface="Merriweather Bold" pitchFamily="34" charset="0"/>
              </a:rPr>
              <a:t>Front-end</a:t>
            </a:r>
            <a:endParaRPr lang="en-US" sz="1667" dirty="0"/>
          </a:p>
        </p:txBody>
      </p:sp>
      <p:sp>
        <p:nvSpPr>
          <p:cNvPr id="7" name="Text 3"/>
          <p:cNvSpPr/>
          <p:nvPr/>
        </p:nvSpPr>
        <p:spPr>
          <a:xfrm>
            <a:off x="560932" y="2372519"/>
            <a:ext cx="6803428" cy="823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500" b="0" i="0" dirty="0">
                <a:solidFill>
                  <a:srgbClr val="4D515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Frontend development is how to create a website's user interface visually and in terms of interactivity. It means web development enabling Execute Web Design using coding languages such as HTML, CSS, and JavaScript. </a:t>
            </a:r>
          </a:p>
          <a:p>
            <a:pPr>
              <a:lnSpc>
                <a:spcPts val="2125"/>
              </a:lnSpc>
            </a:pP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41268" y="4824798"/>
            <a:ext cx="2144316" cy="267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Security Measures</a:t>
            </a:r>
            <a:endParaRPr lang="en-US" sz="1667" dirty="0"/>
          </a:p>
        </p:txBody>
      </p:sp>
      <p:sp>
        <p:nvSpPr>
          <p:cNvPr id="10" name="Text 5"/>
          <p:cNvSpPr/>
          <p:nvPr/>
        </p:nvSpPr>
        <p:spPr>
          <a:xfrm>
            <a:off x="541268" y="5371123"/>
            <a:ext cx="6950912" cy="823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 security measures are implemented to protect sensitive  donor data.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560932" y="3429000"/>
            <a:ext cx="1427025" cy="252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403C4E"/>
                </a:solidFill>
                <a:latin typeface="Merriweather Bold" pitchFamily="34" charset="0"/>
              </a:rPr>
              <a:t>Back-end</a:t>
            </a:r>
            <a:endParaRPr lang="en-US" sz="1667" dirty="0"/>
          </a:p>
        </p:txBody>
      </p:sp>
      <p:sp>
        <p:nvSpPr>
          <p:cNvPr id="13" name="Text 7"/>
          <p:cNvSpPr/>
          <p:nvPr/>
        </p:nvSpPr>
        <p:spPr>
          <a:xfrm>
            <a:off x="560932" y="3851620"/>
            <a:ext cx="6950913" cy="69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500" b="0" i="0" dirty="0">
                <a:solidFill>
                  <a:srgbClr val="4D515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back end is a combination of servers and databases. Servers control how users access files. Databases are organized and structured collections of data.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3628" y="356593"/>
            <a:ext cx="3240385" cy="405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67"/>
              </a:lnSpc>
            </a:pPr>
            <a:r>
              <a:rPr lang="en-US" sz="2542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Modules</a:t>
            </a:r>
            <a:endParaRPr lang="en-US" sz="2542" dirty="0"/>
          </a:p>
        </p:txBody>
      </p:sp>
      <p:sp>
        <p:nvSpPr>
          <p:cNvPr id="3" name="Text 1"/>
          <p:cNvSpPr/>
          <p:nvPr/>
        </p:nvSpPr>
        <p:spPr>
          <a:xfrm>
            <a:off x="453629" y="1020763"/>
            <a:ext cx="11284744" cy="207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20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is designed with modularity, allowing for easy customization and future expansion.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638473" y="1373783"/>
            <a:ext cx="19050" cy="5127625"/>
          </a:xfrm>
          <a:prstGeom prst="roundRect">
            <a:avLst>
              <a:gd name="adj" fmla="val 285768"/>
            </a:avLst>
          </a:prstGeom>
          <a:solidFill>
            <a:srgbClr val="E5BEB2"/>
          </a:solidFill>
          <a:ln/>
        </p:spPr>
      </p:sp>
      <p:sp>
        <p:nvSpPr>
          <p:cNvPr id="5" name="Shape 3"/>
          <p:cNvSpPr/>
          <p:nvPr/>
        </p:nvSpPr>
        <p:spPr>
          <a:xfrm>
            <a:off x="774750" y="1655763"/>
            <a:ext cx="453628" cy="19050"/>
          </a:xfrm>
          <a:prstGeom prst="roundRect">
            <a:avLst>
              <a:gd name="adj" fmla="val 285768"/>
            </a:avLst>
          </a:prstGeom>
          <a:solidFill>
            <a:srgbClr val="E5BEB2"/>
          </a:solidFill>
          <a:ln/>
        </p:spPr>
      </p:sp>
      <p:sp>
        <p:nvSpPr>
          <p:cNvPr id="6" name="Shape 4"/>
          <p:cNvSpPr/>
          <p:nvPr/>
        </p:nvSpPr>
        <p:spPr>
          <a:xfrm>
            <a:off x="502196" y="1519536"/>
            <a:ext cx="291604" cy="291604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03399" y="1568054"/>
            <a:ext cx="89098" cy="194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360884" y="1503363"/>
            <a:ext cx="1620143" cy="202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Donor Registration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1360884" y="1783556"/>
            <a:ext cx="10377488" cy="207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Captures donor information, performs eligibility screening, and schedules appointments.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74750" y="2531963"/>
            <a:ext cx="453628" cy="19050"/>
          </a:xfrm>
          <a:prstGeom prst="roundRect">
            <a:avLst>
              <a:gd name="adj" fmla="val 285768"/>
            </a:avLst>
          </a:prstGeom>
          <a:solidFill>
            <a:srgbClr val="E5BEB2"/>
          </a:solidFill>
          <a:ln/>
        </p:spPr>
      </p:sp>
      <p:sp>
        <p:nvSpPr>
          <p:cNvPr id="11" name="Shape 9"/>
          <p:cNvSpPr/>
          <p:nvPr/>
        </p:nvSpPr>
        <p:spPr>
          <a:xfrm>
            <a:off x="502196" y="2395736"/>
            <a:ext cx="291604" cy="291604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89112" y="2444255"/>
            <a:ext cx="117673" cy="194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1360884" y="2379564"/>
            <a:ext cx="1620143" cy="202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Blood Collection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360884" y="2659757"/>
            <a:ext cx="10377488" cy="207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Manages the collection process, labels units, and performs initial testing.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774750" y="3408164"/>
            <a:ext cx="453628" cy="19050"/>
          </a:xfrm>
          <a:prstGeom prst="roundRect">
            <a:avLst>
              <a:gd name="adj" fmla="val 285768"/>
            </a:avLst>
          </a:prstGeom>
          <a:solidFill>
            <a:srgbClr val="E5BEB2"/>
          </a:solidFill>
          <a:ln/>
        </p:spPr>
      </p:sp>
      <p:sp>
        <p:nvSpPr>
          <p:cNvPr id="16" name="Shape 14"/>
          <p:cNvSpPr/>
          <p:nvPr/>
        </p:nvSpPr>
        <p:spPr>
          <a:xfrm>
            <a:off x="502196" y="3271937"/>
            <a:ext cx="291604" cy="291604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592981" y="3320456"/>
            <a:ext cx="110033" cy="194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1360884" y="3255765"/>
            <a:ext cx="1620143" cy="202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Blood Testing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1360884" y="3535958"/>
            <a:ext cx="10377488" cy="207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Conducts comprehensive blood testing to ensure safety and compatibility.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774750" y="4284365"/>
            <a:ext cx="453628" cy="19050"/>
          </a:xfrm>
          <a:prstGeom prst="roundRect">
            <a:avLst>
              <a:gd name="adj" fmla="val 285768"/>
            </a:avLst>
          </a:prstGeom>
          <a:solidFill>
            <a:srgbClr val="E5BEB2"/>
          </a:solidFill>
          <a:ln/>
        </p:spPr>
      </p:sp>
      <p:sp>
        <p:nvSpPr>
          <p:cNvPr id="21" name="Shape 19"/>
          <p:cNvSpPr/>
          <p:nvPr/>
        </p:nvSpPr>
        <p:spPr>
          <a:xfrm>
            <a:off x="502196" y="4148138"/>
            <a:ext cx="291604" cy="291604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83754" y="4196656"/>
            <a:ext cx="128488" cy="194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1360884" y="4131965"/>
            <a:ext cx="1921470" cy="202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Inventory Management</a:t>
            </a:r>
            <a:endParaRPr lang="en-US" sz="1800" dirty="0"/>
          </a:p>
        </p:txBody>
      </p:sp>
      <p:sp>
        <p:nvSpPr>
          <p:cNvPr id="24" name="Text 22"/>
          <p:cNvSpPr/>
          <p:nvPr/>
        </p:nvSpPr>
        <p:spPr>
          <a:xfrm>
            <a:off x="1360884" y="4412159"/>
            <a:ext cx="10377488" cy="207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Tracks blood units, components, and their availability for distribution.</a:t>
            </a: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774750" y="5160566"/>
            <a:ext cx="453628" cy="19050"/>
          </a:xfrm>
          <a:prstGeom prst="roundRect">
            <a:avLst>
              <a:gd name="adj" fmla="val 285768"/>
            </a:avLst>
          </a:prstGeom>
          <a:solidFill>
            <a:srgbClr val="E5BEB2"/>
          </a:solidFill>
          <a:ln/>
        </p:spPr>
      </p:sp>
      <p:sp>
        <p:nvSpPr>
          <p:cNvPr id="26" name="Shape 24"/>
          <p:cNvSpPr/>
          <p:nvPr/>
        </p:nvSpPr>
        <p:spPr>
          <a:xfrm>
            <a:off x="502196" y="5024339"/>
            <a:ext cx="291604" cy="291604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588516" y="5072857"/>
            <a:ext cx="118963" cy="194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5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1360884" y="5008166"/>
            <a:ext cx="1620143" cy="202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Blood Distribution</a:t>
            </a:r>
            <a:endParaRPr lang="en-US" sz="1800" dirty="0"/>
          </a:p>
        </p:txBody>
      </p:sp>
      <p:sp>
        <p:nvSpPr>
          <p:cNvPr id="29" name="Text 27"/>
          <p:cNvSpPr/>
          <p:nvPr/>
        </p:nvSpPr>
        <p:spPr>
          <a:xfrm>
            <a:off x="1360884" y="5288359"/>
            <a:ext cx="10377488" cy="207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Handles requests, prioritizes distribution, and manages transportation.</a:t>
            </a:r>
            <a:endParaRPr lang="en-US" sz="1500" dirty="0"/>
          </a:p>
        </p:txBody>
      </p:sp>
      <p:sp>
        <p:nvSpPr>
          <p:cNvPr id="30" name="Shape 28"/>
          <p:cNvSpPr/>
          <p:nvPr/>
        </p:nvSpPr>
        <p:spPr>
          <a:xfrm>
            <a:off x="774750" y="6036767"/>
            <a:ext cx="453628" cy="19050"/>
          </a:xfrm>
          <a:prstGeom prst="roundRect">
            <a:avLst>
              <a:gd name="adj" fmla="val 285768"/>
            </a:avLst>
          </a:prstGeom>
          <a:solidFill>
            <a:srgbClr val="E5BEB2"/>
          </a:solidFill>
          <a:ln/>
        </p:spPr>
      </p:sp>
      <p:sp>
        <p:nvSpPr>
          <p:cNvPr id="31" name="Shape 29"/>
          <p:cNvSpPr/>
          <p:nvPr/>
        </p:nvSpPr>
        <p:spPr>
          <a:xfrm>
            <a:off x="502196" y="5900540"/>
            <a:ext cx="291604" cy="291604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582762" y="5949057"/>
            <a:ext cx="130473" cy="194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6</a:t>
            </a:r>
            <a:endParaRPr lang="en-US" sz="1500" dirty="0"/>
          </a:p>
        </p:txBody>
      </p:sp>
      <p:sp>
        <p:nvSpPr>
          <p:cNvPr id="33" name="Text 31"/>
          <p:cNvSpPr/>
          <p:nvPr/>
        </p:nvSpPr>
        <p:spPr>
          <a:xfrm>
            <a:off x="1360885" y="5884367"/>
            <a:ext cx="1953816" cy="202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Reporting and Analytics</a:t>
            </a:r>
            <a:endParaRPr lang="en-US" sz="1800" dirty="0"/>
          </a:p>
        </p:txBody>
      </p:sp>
      <p:sp>
        <p:nvSpPr>
          <p:cNvPr id="34" name="Text 32"/>
          <p:cNvSpPr/>
          <p:nvPr/>
        </p:nvSpPr>
        <p:spPr>
          <a:xfrm>
            <a:off x="1360884" y="6164560"/>
            <a:ext cx="10377488" cy="207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Generates reports on blood supply, donor trends, and operational efficiency.</a:t>
            </a:r>
            <a:endParaRPr lang="en-US" sz="15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693153-5ED7-4BFE-B073-E9BA52827B1B}"/>
              </a:ext>
            </a:extLst>
          </p:cNvPr>
          <p:cNvSpPr txBox="1"/>
          <p:nvPr/>
        </p:nvSpPr>
        <p:spPr>
          <a:xfrm>
            <a:off x="10491019" y="6501408"/>
            <a:ext cx="163215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B87B7B-F86C-7EBB-9C5C-B5015C6A6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477" y="2068511"/>
            <a:ext cx="3915697" cy="47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334</TotalTime>
  <Words>837</Words>
  <Application>Microsoft Office PowerPoint</Application>
  <PresentationFormat>Widescreen</PresentationFormat>
  <Paragraphs>144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Cambria</vt:lpstr>
      <vt:lpstr>Century Gothic</vt:lpstr>
      <vt:lpstr>Merriweather Bold</vt:lpstr>
      <vt:lpstr>Open Sans</vt:lpstr>
      <vt:lpstr>Times New Roman</vt:lpstr>
      <vt:lpstr>Wingdings 3</vt:lpstr>
      <vt:lpstr>Wisp</vt:lpstr>
      <vt:lpstr>BLOOD BANK DONATION SYSTEM CSA4309:INTERNET PROGRAMMING FOR WEB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Narendra kumar reddy Ambati</dc:creator>
  <cp:lastModifiedBy>Narendra kumar reddy Ambati</cp:lastModifiedBy>
  <cp:revision>8</cp:revision>
  <dcterms:modified xsi:type="dcterms:W3CDTF">2024-11-13T04:07:48Z</dcterms:modified>
</cp:coreProperties>
</file>